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15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4" r:id="rId8"/>
    <p:sldId id="265" r:id="rId9"/>
    <p:sldId id="267" r:id="rId10"/>
    <p:sldId id="268" r:id="rId11"/>
    <p:sldId id="269" r:id="rId12"/>
  </p:sldIdLst>
  <p:sldSz cx="14630400" cy="8229600"/>
  <p:notesSz cx="8229600" cy="14630400"/>
  <p:embeddedFontLst>
    <p:embeddedFont>
      <p:font typeface="Corbel" panose="020B0503020204020204" pitchFamily="34" charset="0"/>
      <p:regular r:id="rId14"/>
      <p:bold r:id="rId15"/>
      <p:italic r:id="rId16"/>
      <p:boldItalic r:id="rId17"/>
    </p:embeddedFont>
    <p:embeddedFont>
      <p:font typeface="Merriweather" panose="000005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6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760" y="5356834"/>
            <a:ext cx="10972800" cy="1969788"/>
          </a:xfrm>
        </p:spPr>
        <p:txBody>
          <a:bodyPr wrap="none" anchor="t">
            <a:normAutofit/>
          </a:bodyPr>
          <a:lstStyle>
            <a:lvl1pPr algn="r">
              <a:defRPr sz="11520" b="0" spc="-36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759" y="4433251"/>
            <a:ext cx="10972800" cy="904830"/>
          </a:xfrm>
        </p:spPr>
        <p:txBody>
          <a:bodyPr anchor="b">
            <a:normAutofit/>
          </a:bodyPr>
          <a:lstStyle>
            <a:lvl1pPr marL="0" indent="0" algn="r">
              <a:buNone/>
              <a:defRPr sz="38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751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240593"/>
            <a:ext cx="12618720" cy="983226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7746" y="1184911"/>
            <a:ext cx="12618720" cy="405568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6223819"/>
            <a:ext cx="12616814" cy="81896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971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5387279"/>
            <a:ext cx="12616814" cy="1802191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337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438150"/>
            <a:ext cx="11163302" cy="3591485"/>
          </a:xfrm>
        </p:spPr>
        <p:txBody>
          <a:bodyPr anchor="ctr"/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5402075"/>
            <a:ext cx="12614909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3253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00201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2792361"/>
            <a:ext cx="12618720" cy="3014202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5820697"/>
            <a:ext cx="12616814" cy="1368773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025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4739" y="22631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28158" y="30861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5594" y="2263140"/>
            <a:ext cx="3523489" cy="69151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92929" y="30861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94842" y="2263140"/>
            <a:ext cx="3518536" cy="69151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88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394842" y="30861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385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598502" y="5157004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98502" y="2707625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598502" y="5848519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797" y="5157004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07625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1173" y="5848517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65187" y="5157004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365186" y="2707625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65037" y="5848515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5562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9650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80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408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82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3528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85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470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029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6640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25438" y="5356834"/>
            <a:ext cx="10972800" cy="1969788"/>
          </a:xfrm>
        </p:spPr>
        <p:txBody>
          <a:bodyPr wrap="none" anchor="t">
            <a:normAutofit/>
          </a:bodyPr>
          <a:lstStyle>
            <a:lvl1pPr algn="l">
              <a:defRPr sz="11520" b="0" spc="-36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25438" y="4432409"/>
            <a:ext cx="10972800" cy="904830"/>
          </a:xfrm>
        </p:spPr>
        <p:txBody>
          <a:bodyPr anchor="b">
            <a:normAutofit/>
          </a:bodyPr>
          <a:lstStyle>
            <a:lvl1pPr marL="0" indent="0" algn="l">
              <a:buNone/>
              <a:defRPr sz="38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643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4000" y="2190750"/>
            <a:ext cx="6030259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3808" y="2190750"/>
            <a:ext cx="6040752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648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00" y="2017396"/>
            <a:ext cx="6030259" cy="988694"/>
          </a:xfrm>
        </p:spPr>
        <p:txBody>
          <a:bodyPr anchor="b"/>
          <a:lstStyle>
            <a:lvl1pPr marL="0" indent="0">
              <a:buNone/>
              <a:defRPr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000" y="3006090"/>
            <a:ext cx="603025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83808" y="2017396"/>
            <a:ext cx="6042658" cy="98869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83808" y="3006090"/>
            <a:ext cx="604265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879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408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072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001" y="2468880"/>
            <a:ext cx="4382430" cy="457390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984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001" y="2468880"/>
            <a:ext cx="4382430" cy="457390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128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00" y="2190750"/>
            <a:ext cx="1228056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AAD347D-5ACD-4C99-B74B-A9C85AD731AF}" type="datetimeFigureOut">
              <a:rPr lang="en-US" smtClean="0"/>
              <a:t>24-Oct-25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44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71891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and Profit Dashboard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36018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Executive Overview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511587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Analysis of Sales, Profit, and Customer Metrics (2021–2024)</a:t>
            </a:r>
            <a:endParaRPr lang="en-US" sz="1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04D5E-9308-6750-F8FD-87AE95271C43}"/>
              </a:ext>
            </a:extLst>
          </p:cNvPr>
          <p:cNvSpPr txBox="1"/>
          <p:nvPr/>
        </p:nvSpPr>
        <p:spPr>
          <a:xfrm>
            <a:off x="728331" y="5680182"/>
            <a:ext cx="7315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latin typeface="Merriweather" panose="00000500000000000000" pitchFamily="2" charset="0"/>
              </a:rPr>
              <a:t>Analysis conducted using Microsoft Excel (Pivot Tables &amp; Charts)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44A00-9115-C9E9-5A5E-BDBA96A764C5}"/>
              </a:ext>
            </a:extLst>
          </p:cNvPr>
          <p:cNvSpPr txBox="1"/>
          <p:nvPr/>
        </p:nvSpPr>
        <p:spPr>
          <a:xfrm>
            <a:off x="6561567" y="7068321"/>
            <a:ext cx="215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SUPRATIM MAITY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34EFE-1EA0-DC7C-55D1-EE31C002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9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5DDCF-CB8E-C287-D661-A7A14CB97750}"/>
              </a:ext>
            </a:extLst>
          </p:cNvPr>
          <p:cNvSpPr txBox="1"/>
          <p:nvPr/>
        </p:nvSpPr>
        <p:spPr>
          <a:xfrm>
            <a:off x="1828800" y="3452613"/>
            <a:ext cx="10972800" cy="13243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593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00F9DD-9ABE-37C5-8866-0B86E69CE098}"/>
              </a:ext>
            </a:extLst>
          </p:cNvPr>
          <p:cNvSpPr txBox="1"/>
          <p:nvPr/>
        </p:nvSpPr>
        <p:spPr>
          <a:xfrm>
            <a:off x="6298387" y="386079"/>
            <a:ext cx="7326173" cy="1589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cap="all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28" name="Graphic 27" descr="Table">
            <a:extLst>
              <a:ext uri="{FF2B5EF4-FFF2-40B4-BE49-F238E27FC236}">
                <a16:creationId xmlns:a16="http://schemas.microsoft.com/office/drawing/2014/main" id="{DD2817AA-C109-7F1F-C652-70FEF0A33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210" y="1801285"/>
            <a:ext cx="4581945" cy="4581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393748-1F77-4A91-AB82-0D02016F57D0}"/>
              </a:ext>
            </a:extLst>
          </p:cNvPr>
          <p:cNvSpPr txBox="1"/>
          <p:nvPr/>
        </p:nvSpPr>
        <p:spPr>
          <a:xfrm>
            <a:off x="6298386" y="1975486"/>
            <a:ext cx="7326174" cy="543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7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For insight generation and dashboard visualization, two new columns were created in Excel: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Month</a:t>
            </a:r>
            <a:endParaRPr lang="en-US" sz="27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Year</a:t>
            </a:r>
            <a:endParaRPr lang="en-US" sz="27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7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These were extracted from the Order Date column using the following Excel formulas: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Month:</a:t>
            </a:r>
            <a:r>
              <a:rPr lang="en-US" sz="27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=TEXT([@[Order Date]],"mmm")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Year:</a:t>
            </a:r>
            <a:r>
              <a:rPr lang="en-US" sz="27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=[@Year]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7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This allowed time-based analysis in pivot tables (e.g., </a:t>
            </a:r>
            <a:r>
              <a:rPr lang="en-US" sz="27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Sales by Month</a:t>
            </a:r>
            <a:r>
              <a:rPr lang="en-US" sz="27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and </a:t>
            </a:r>
            <a:r>
              <a:rPr lang="en-US" sz="27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Profit by Year</a:t>
            </a:r>
            <a:r>
              <a:rPr lang="en-US" sz="27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), improving trend visibility and seasonal insights.</a:t>
            </a:r>
          </a:p>
        </p:txBody>
      </p:sp>
    </p:spTree>
    <p:extLst>
      <p:ext uri="{BB962C8B-B14F-4D97-AF65-F5344CB8AC3E}">
        <p14:creationId xmlns:p14="http://schemas.microsoft.com/office/powerpoint/2010/main" val="1434142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67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530441"/>
            <a:ext cx="8612862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Performance Overview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63798" y="4668798"/>
            <a:ext cx="6312575" cy="733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$1.9M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2631638" y="5679400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Sales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3798" y="6159698"/>
            <a:ext cx="631257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Strong performance across four years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454027" y="4668798"/>
            <a:ext cx="6312575" cy="733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$248K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9221867" y="5679400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Profit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454027" y="6159698"/>
            <a:ext cx="631257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Healthy margins with room for optimization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63798" y="6765012"/>
            <a:ext cx="1290280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Focus: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Prioritize high-profit categories (Technology and Office Supplies) whilst evaluating Furniture pricing strategy.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8304"/>
            <a:ext cx="7736562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 Trends &amp; Top Categories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63798" y="1898333"/>
            <a:ext cx="3147060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 by Year</a:t>
            </a:r>
            <a:endParaRPr lang="en-US" sz="2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527578"/>
            <a:ext cx="5266134" cy="231945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282184" y="4847034"/>
            <a:ext cx="209788" cy="209788"/>
          </a:xfrm>
          <a:prstGeom prst="roundRect">
            <a:avLst>
              <a:gd name="adj" fmla="val 8717"/>
            </a:avLst>
          </a:prstGeom>
          <a:solidFill>
            <a:srgbClr val="0058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52932" y="4847034"/>
            <a:ext cx="964644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Furniture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2669977" y="4847034"/>
            <a:ext cx="209788" cy="209788"/>
          </a:xfrm>
          <a:prstGeom prst="roundRect">
            <a:avLst>
              <a:gd name="adj" fmla="val 8717"/>
            </a:avLst>
          </a:prstGeom>
          <a:solidFill>
            <a:srgbClr val="3C8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940725" y="4847034"/>
            <a:ext cx="1383030" cy="419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Office Supplies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476155" y="4847034"/>
            <a:ext cx="209788" cy="209788"/>
          </a:xfrm>
          <a:prstGeom prst="roundRect">
            <a:avLst>
              <a:gd name="adj" fmla="val 8717"/>
            </a:avLst>
          </a:prstGeom>
          <a:solidFill>
            <a:srgbClr val="91BB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746903" y="4847034"/>
            <a:ext cx="1194673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863798" y="5712500"/>
            <a:ext cx="6195536" cy="1562695"/>
          </a:xfrm>
          <a:prstGeom prst="roundRect">
            <a:avLst>
              <a:gd name="adj" fmla="val 563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87" y="6027301"/>
            <a:ext cx="262176" cy="20978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545550" y="5974675"/>
            <a:ext cx="530399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Insight:</a:t>
            </a: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2023 peaked at $82K profit. 2024 dip requires investigation—likely cost pressure or reduced sales.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578685" y="1898333"/>
            <a:ext cx="3147060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by Category</a:t>
            </a:r>
            <a:endParaRPr lang="en-US" sz="24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685" y="2527578"/>
            <a:ext cx="5266134" cy="2948940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578685" y="5712500"/>
            <a:ext cx="6195536" cy="1562695"/>
          </a:xfrm>
          <a:prstGeom prst="roundRect">
            <a:avLst>
              <a:gd name="adj" fmla="val 563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73" y="6027301"/>
            <a:ext cx="262176" cy="2097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260437" y="5974675"/>
            <a:ext cx="530399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Recommendation:</a:t>
            </a: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Prioritise inventory and marketing for top 5 categories. Phase out subcategories under $20K sales.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8304"/>
            <a:ext cx="7909560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Metrics &amp; Geography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63798" y="1898333"/>
            <a:ext cx="3621286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Count by Year</a:t>
            </a:r>
            <a:endParaRPr lang="en-US" sz="2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527578"/>
            <a:ext cx="5266134" cy="270867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333857" y="5266730"/>
            <a:ext cx="209788" cy="209788"/>
          </a:xfrm>
          <a:prstGeom prst="roundRect">
            <a:avLst>
              <a:gd name="adj" fmla="val 8717"/>
            </a:avLst>
          </a:prstGeom>
          <a:solidFill>
            <a:srgbClr val="0029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604605" y="5266730"/>
            <a:ext cx="461367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2021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2436971" y="5266730"/>
            <a:ext cx="209788" cy="209788"/>
          </a:xfrm>
          <a:prstGeom prst="roundRect">
            <a:avLst>
              <a:gd name="adj" fmla="val 8717"/>
            </a:avLst>
          </a:prstGeom>
          <a:solidFill>
            <a:srgbClr val="004D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707719" y="5266730"/>
            <a:ext cx="494348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3795713" y="5266730"/>
            <a:ext cx="209788" cy="209788"/>
          </a:xfrm>
          <a:prstGeom prst="roundRect">
            <a:avLst>
              <a:gd name="adj" fmla="val 8717"/>
            </a:avLst>
          </a:prstGeom>
          <a:solidFill>
            <a:srgbClr val="297B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066461" y="5266730"/>
            <a:ext cx="486013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2023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4927640" y="5266730"/>
            <a:ext cx="209788" cy="209788"/>
          </a:xfrm>
          <a:prstGeom prst="roundRect">
            <a:avLst>
              <a:gd name="adj" fmla="val 8717"/>
            </a:avLst>
          </a:prstGeom>
          <a:solidFill>
            <a:srgbClr val="87B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198388" y="5266730"/>
            <a:ext cx="496491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2024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63798" y="5712500"/>
            <a:ext cx="6195536" cy="1227058"/>
          </a:xfrm>
          <a:prstGeom prst="roundRect">
            <a:avLst>
              <a:gd name="adj" fmla="val 7181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87" y="6027301"/>
            <a:ext cx="262176" cy="20978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545550" y="5974675"/>
            <a:ext cx="530399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Critical Alert:</a:t>
            </a: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20% customer drop in 2024 indicates churn. Launch loyalty incentives immediately.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7578685" y="1898333"/>
            <a:ext cx="3147060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5 States by Sales</a:t>
            </a:r>
            <a:endParaRPr lang="en-US" sz="24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685" y="2527578"/>
            <a:ext cx="5266134" cy="2948940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7578685" y="5712500"/>
            <a:ext cx="6195536" cy="1562695"/>
          </a:xfrm>
          <a:prstGeom prst="roundRect">
            <a:avLst>
              <a:gd name="adj" fmla="val 563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73" y="6027301"/>
            <a:ext cx="262176" cy="2097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260437" y="5974675"/>
            <a:ext cx="530399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Opportunity:</a:t>
            </a: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California dominates with 20% of sales. Expand regional marketing to midwestern and southern states.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8304"/>
            <a:ext cx="6588443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Profitability &amp; Seasonality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63798" y="1898333"/>
            <a:ext cx="3322439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5 Customer Profit</a:t>
            </a:r>
            <a:endParaRPr lang="en-US" sz="2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527578"/>
            <a:ext cx="5266134" cy="294894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3798" y="5712500"/>
            <a:ext cx="6195536" cy="1562695"/>
          </a:xfrm>
          <a:prstGeom prst="roundRect">
            <a:avLst>
              <a:gd name="adj" fmla="val 563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87" y="6027301"/>
            <a:ext cx="262176" cy="2097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45550" y="5974675"/>
            <a:ext cx="530399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 Alert:</a:t>
            </a: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Top 5 customers contribute 12% of profit. Diversify profit sources whilst strengthening key relationships.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578685" y="1898333"/>
            <a:ext cx="3147060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by Month</a:t>
            </a:r>
            <a:endParaRPr lang="en-US" sz="2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685" y="2527578"/>
            <a:ext cx="5266134" cy="294894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7578685" y="5712500"/>
            <a:ext cx="6195536" cy="1562695"/>
          </a:xfrm>
          <a:prstGeom prst="roundRect">
            <a:avLst>
              <a:gd name="adj" fmla="val 563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73" y="6027301"/>
            <a:ext cx="262176" cy="2097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260437" y="5974675"/>
            <a:ext cx="5303996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Strategy:</a:t>
            </a: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Strong Q2 and Q4 performance. Optimise inventory for high-demand periods; boost campaigns in Feb and Oct.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54787"/>
            <a:ext cx="702587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Short-Term Action Plan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2296239"/>
            <a:ext cx="1234083" cy="18167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31098" y="254305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Retention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831098" y="3076575"/>
            <a:ext cx="593550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Launch loyalty rewards and feedback loops immediately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198" y="4113014"/>
            <a:ext cx="1234083" cy="1480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31098" y="435983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Advertising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831098" y="4893350"/>
            <a:ext cx="593550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Concentrate on top 5 product categories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198" y="5593913"/>
            <a:ext cx="1234083" cy="14808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31098" y="58407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Reassess Portfolio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831098" y="6374249"/>
            <a:ext cx="593550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Discontinue or improve low-margin items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24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371493"/>
            <a:ext cx="6957655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Long-Term Strategic Vision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178481" y="5180886"/>
            <a:ext cx="3846195" cy="209788"/>
          </a:xfrm>
          <a:prstGeom prst="roundRect">
            <a:avLst>
              <a:gd name="adj" fmla="val 42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3798" y="4971098"/>
            <a:ext cx="629364" cy="629364"/>
          </a:xfrm>
          <a:prstGeom prst="roundRect">
            <a:avLst>
              <a:gd name="adj" fmla="val 726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080" y="5128379"/>
            <a:ext cx="314682" cy="314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3587" y="5810250"/>
            <a:ext cx="285654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 Expansion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073587" y="6263878"/>
            <a:ext cx="3741420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presence in underperforming midwestern and southern states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5549265" y="4866203"/>
            <a:ext cx="3846314" cy="209788"/>
          </a:xfrm>
          <a:prstGeom prst="roundRect">
            <a:avLst>
              <a:gd name="adj" fmla="val 42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5234583" y="4656415"/>
            <a:ext cx="629364" cy="629364"/>
          </a:xfrm>
          <a:prstGeom prst="roundRect">
            <a:avLst>
              <a:gd name="adj" fmla="val 726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1864" y="4813697"/>
            <a:ext cx="314682" cy="314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44371" y="5495568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Analytics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5444371" y="5949196"/>
            <a:ext cx="374153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 in demand forecasting and inventory optimization tools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9920168" y="4551521"/>
            <a:ext cx="3846195" cy="209788"/>
          </a:xfrm>
          <a:prstGeom prst="roundRect">
            <a:avLst>
              <a:gd name="adj" fmla="val 42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9605486" y="4341733"/>
            <a:ext cx="629364" cy="629364"/>
          </a:xfrm>
          <a:prstGeom prst="roundRect">
            <a:avLst>
              <a:gd name="adj" fmla="val 726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62768" y="4499015"/>
            <a:ext cx="314682" cy="31468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15274" y="5180886"/>
            <a:ext cx="266783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Pricing Optimization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815274" y="5634514"/>
            <a:ext cx="3741420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 data-driven pricing models for margin improvement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16A54C-0268-4B65-1E0E-1151C588EBBE}"/>
              </a:ext>
            </a:extLst>
          </p:cNvPr>
          <p:cNvSpPr txBox="1"/>
          <p:nvPr/>
        </p:nvSpPr>
        <p:spPr>
          <a:xfrm>
            <a:off x="6298387" y="386079"/>
            <a:ext cx="7326173" cy="1589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effectLst/>
                <a:latin typeface="+mj-lt"/>
                <a:ea typeface="+mj-ea"/>
                <a:cs typeface="+mj-cs"/>
              </a:rPr>
              <a:t>Key Takeaways</a:t>
            </a:r>
            <a:endParaRPr lang="en-US" sz="4800" dirty="0">
              <a:gradFill flip="none" rotWithShape="1">
                <a:gsLst>
                  <a:gs pos="28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  <a:tileRect/>
              </a:gra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26B9A74E-882E-93DC-0035-692DDB975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210" y="1801285"/>
            <a:ext cx="4581945" cy="4581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73C3A-2078-6E7A-D1C4-B800491C1FDD}"/>
              </a:ext>
            </a:extLst>
          </p:cNvPr>
          <p:cNvSpPr txBox="1"/>
          <p:nvPr/>
        </p:nvSpPr>
        <p:spPr>
          <a:xfrm>
            <a:off x="6298387" y="2322959"/>
            <a:ext cx="8039406" cy="4407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9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2023 was the </a:t>
            </a:r>
            <a:r>
              <a:rPr lang="en-US" sz="29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best-performing year</a:t>
            </a:r>
            <a:r>
              <a:rPr lang="en-US" sz="29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 across all metrics.</a:t>
            </a:r>
          </a:p>
          <a:p>
            <a:pPr marL="342900" marR="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9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Technology</a:t>
            </a:r>
            <a:r>
              <a:rPr lang="en-US" sz="29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 and </a:t>
            </a:r>
            <a:r>
              <a:rPr lang="en-US" sz="29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California</a:t>
            </a:r>
            <a:r>
              <a:rPr lang="en-US" sz="29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 drive most business growth.</a:t>
            </a:r>
          </a:p>
          <a:p>
            <a:pPr marL="342900" marR="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9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Customer churn in 2024</a:t>
            </a:r>
            <a:r>
              <a:rPr lang="en-US" sz="29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 is a major concern.</a:t>
            </a:r>
          </a:p>
          <a:p>
            <a:pPr marL="342900" marR="0" lvl="0" indent="-228600" defTabSz="9144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9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</a:t>
            </a:r>
            <a:r>
              <a:rPr lang="en-US" sz="29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Seasonal trends should inform </a:t>
            </a:r>
            <a:r>
              <a:rPr lang="en-US" sz="29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inventory and staffing</a:t>
            </a:r>
            <a:r>
              <a:rPr lang="en-US" sz="29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effectLst/>
              </a:rPr>
              <a:t> decisions</a:t>
            </a:r>
            <a:endParaRPr lang="en-US" sz="29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8039870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34</TotalTime>
  <Words>410</Words>
  <Application>Microsoft Office PowerPoint</Application>
  <PresentationFormat>Custom</PresentationFormat>
  <Paragraphs>70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Corbel</vt:lpstr>
      <vt:lpstr>Merriweather</vt:lpstr>
      <vt:lpstr>Arial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Supratim Maity</dc:creator>
  <cp:lastModifiedBy>Supratim Maity</cp:lastModifiedBy>
  <cp:revision>3</cp:revision>
  <dcterms:created xsi:type="dcterms:W3CDTF">2025-10-23T17:02:37Z</dcterms:created>
  <dcterms:modified xsi:type="dcterms:W3CDTF">2025-10-23T20:17:40Z</dcterms:modified>
</cp:coreProperties>
</file>